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9064" autoAdjust="0"/>
  </p:normalViewPr>
  <p:slideViewPr>
    <p:cSldViewPr>
      <p:cViewPr varScale="1">
        <p:scale>
          <a:sx n="88" d="100"/>
          <a:sy n="88" d="100"/>
        </p:scale>
        <p:origin x="-96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86393-BFA4-423A-8427-E9FB276EA455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1BFF6-D100-4DBE-BB39-737C63050E6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The scale moves from 0 to 80,000 in the same amount of space as 80,000 to 81,000.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The graph shows the second bar as being 3 times the size of the first bar, which implies a 300% increase in price.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The actual increase in price is 2,000 pounds, which is less than a 3% increase.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1BFF6-D100-4DBE-BB39-737C63050E6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200" dirty="0" smtClean="0"/>
              <a:t>The difference in percentage points between Democrats and Republicans (and between Democrats and Independents) is 8% (62 </a:t>
            </a:r>
            <a:r>
              <a:rPr lang="en-US" sz="1200" dirty="0" smtClean="0">
                <a:latin typeface="Times New Roman"/>
              </a:rPr>
              <a:t>–</a:t>
            </a:r>
            <a:r>
              <a:rPr lang="en-US" sz="1200" dirty="0" smtClean="0"/>
              <a:t> 54).  Since the margin of error is 7%, it is likely that there is even less of a difference.</a:t>
            </a:r>
          </a:p>
          <a:p>
            <a:pPr>
              <a:lnSpc>
                <a:spcPct val="90000"/>
              </a:lnSpc>
            </a:pPr>
            <a:r>
              <a:rPr lang="en-US" sz="1200" dirty="0" smtClean="0"/>
              <a:t>The graph implies that the Democrats were 8 times more likely to agree with the decision.  In truth, they were only slightly more likely to agree with the decision.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1BFF6-D100-4DBE-BB39-737C63050E68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1BFF6-D100-4DBE-BB39-737C63050E68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4159-93A0-498D-8677-59B00CF0A52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4EC0-63F3-4421-8077-F9C3EF76B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4159-93A0-498D-8677-59B00CF0A52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4EC0-63F3-4421-8077-F9C3EF76B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4159-93A0-498D-8677-59B00CF0A52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4EC0-63F3-4421-8077-F9C3EF76B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4159-93A0-498D-8677-59B00CF0A52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4EC0-63F3-4421-8077-F9C3EF76B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4159-93A0-498D-8677-59B00CF0A52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4EC0-63F3-4421-8077-F9C3EF76B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4159-93A0-498D-8677-59B00CF0A52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4EC0-63F3-4421-8077-F9C3EF76B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4159-93A0-498D-8677-59B00CF0A52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4EC0-63F3-4421-8077-F9C3EF76B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4159-93A0-498D-8677-59B00CF0A52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4EC0-63F3-4421-8077-F9C3EF76B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4159-93A0-498D-8677-59B00CF0A52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4EC0-63F3-4421-8077-F9C3EF76B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4159-93A0-498D-8677-59B00CF0A52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4EC0-63F3-4421-8077-F9C3EF76B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4159-93A0-498D-8677-59B00CF0A52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4EC0-63F3-4421-8077-F9C3EF76B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E4159-93A0-498D-8677-59B00CF0A52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24EC0-63F3-4421-8077-F9C3EF76BB5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Misleading Graphs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99366"/>
            <a:ext cx="7620000" cy="646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6553200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http://leftoutside.wordpress.com/2010/06/23/class-war-and-misleading-graphs-from-conservativehome/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b="8264"/>
          <a:stretch>
            <a:fillRect/>
          </a:stretch>
        </p:blipFill>
        <p:spPr bwMode="auto">
          <a:xfrm>
            <a:off x="1143000" y="0"/>
            <a:ext cx="6380091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609600" y="54864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‘The data from India is not all of India: it comes from the poor parts of Udaipur district, a rural district in Rajasthan. That’s the one data set that was collected by us, actually.’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633478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http://www.theindiasite.com/the-economist-publishes-misleading-graph-suggesting-94-percent-of-indians-live-on-less-than-2-a-day/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4" descr="C:\Documents and Settings\Josh Hammond\Desktop\ma03039.gif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-1" y="1676400"/>
            <a:ext cx="4762499" cy="4167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04800" y="6172200"/>
            <a:ext cx="6400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www.mrhammond.org/math/mathlessons/7-8.ppt</a:t>
            </a:r>
            <a:endParaRPr lang="en-US" dirty="0"/>
          </a:p>
        </p:txBody>
      </p:sp>
      <p:pic>
        <p:nvPicPr>
          <p:cNvPr id="6" name="Picture 4" descr="C:\Documents and Settings\Josh Hammond\Desktop\ma03040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6800" y="1676400"/>
            <a:ext cx="4267200" cy="419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C:\Documents and Settings\Josh Hammond\Desktop\cnnschiavo.bmp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04800" y="1371600"/>
            <a:ext cx="8533490" cy="5000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Chart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323819"/>
            <a:ext cx="7543800" cy="49055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304800"/>
            <a:ext cx="8914423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52400" y="6400800"/>
            <a:ext cx="792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http://flowingdata.com/2010/05/26/bp-tries-to-mislead-you-with-graphs/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1295400"/>
            <a:ext cx="8762380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b="7749"/>
          <a:stretch>
            <a:fillRect/>
          </a:stretch>
        </p:blipFill>
        <p:spPr bwMode="auto">
          <a:xfrm>
            <a:off x="1371600" y="0"/>
            <a:ext cx="5486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 b="10426"/>
          <a:stretch>
            <a:fillRect/>
          </a:stretch>
        </p:blipFill>
        <p:spPr bwMode="auto">
          <a:xfrm>
            <a:off x="1371600" y="3442517"/>
            <a:ext cx="5486400" cy="3415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752600"/>
            <a:ext cx="8250795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762000" y="6248400"/>
            <a:ext cx="533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http://mediamatters.org/research/200903070004</a:t>
            </a:r>
            <a:endParaRPr lang="en-US" sz="1600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5715794" y="4647406"/>
            <a:ext cx="152400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"/>
            <a:ext cx="8229600" cy="6373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199</Words>
  <Application>Microsoft Office PowerPoint</Application>
  <PresentationFormat>On-screen Show (4:3)</PresentationFormat>
  <Paragraphs>15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Misleading Graphs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Shihomi Ara-Aksoy</dc:creator>
  <cp:lastModifiedBy>Shihomi Ara-Aksoy</cp:lastModifiedBy>
  <cp:revision>9</cp:revision>
  <dcterms:created xsi:type="dcterms:W3CDTF">2011-10-21T01:26:39Z</dcterms:created>
  <dcterms:modified xsi:type="dcterms:W3CDTF">2011-10-21T03:19:57Z</dcterms:modified>
</cp:coreProperties>
</file>